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AC968A-0042-B514-F483-185C2C5A0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B6A755B-63F7-6D3C-FBF2-F0ABEFF8B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6AF240-E3B2-25C9-D364-F012D0C3A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86D330-F405-4CC2-4545-93531F67F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86EAED-562E-23E1-A736-08E8708D6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06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778CBC-B3F8-1AEF-3EED-AC4CE2B4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00F5842-9DC9-9CD2-1FA2-DAC3C9B0A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5B40DC-57D3-ABFC-8B0C-E95E63C23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F0C342-615A-EF35-8A4E-D5E49B459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074B5F-BC10-14F9-A5C4-A027E798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913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CC41B21-E740-0102-F49F-35124040F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875D3E5-8F8B-17E7-4E29-700D099F0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4A3CC5-C6FF-90F9-5F66-862F926F9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95A73A-68E6-80CD-43E2-F4B84E38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95D42D-9C43-C3BA-4256-B1AA2EF45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754922-8BF6-1B55-9757-4838CD683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2C4B23-5AAA-DF4A-7765-41799FC79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43CFFC-6C6C-582B-B2C7-368E9F010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3771E9-3DB4-E3E3-843B-E971AD064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95540C-8339-F4C2-8129-C5ABA382E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74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B6DDF7-AF39-1935-C09C-2B2B9032D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7FBCF5-7ABC-7DDA-C490-D31A0DCDE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809A2F-33FD-02DE-5E46-53E995C4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95F04F-F5E4-55A6-9374-D47095350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BDE0A2-1F43-0AFD-8C9F-1B9E1607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328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AB08ED-3A7D-4D2A-0C30-8198158A9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89E8B9-BCBF-5406-FAFF-C329B598DB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E850B0-1F17-5933-D94C-851A994FD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2C8894-ABBD-092F-5659-84D9C1904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FAA03D-8A90-C111-12D6-E1F750185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BC9E6C-4624-6E96-C629-3A47C2C78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32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1A9528-187A-E9E9-367A-68BA2E093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BC4F03-DF40-9D16-A0FD-A1C51FFE2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3DCD6C9-FEF7-3799-46EA-1C8BDE27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8B060B6-5084-83DF-84F4-8C796A5DC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3D4DF23-1708-0D46-5804-6618EBE64B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56EAB91-9DDE-1370-D47A-038EBDF27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03FF300-8602-97D0-CDCA-33BF88746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3ABBAE-C0CC-E5EC-8D41-78530CC9A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25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03EA78-333D-62DC-497C-9D3E034BC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DACC2E2-F417-B00F-4D8D-5506442BB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245C435-3278-05A9-8715-C9630873A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076FC4-7BE9-2B7D-78E9-542767496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10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3C6C8B9-9018-48DA-617D-D80FF66A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B981DE4-B836-6FB4-5723-A398FFE48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DFC552D-5A2F-93C6-8A5E-241AD23B5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16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4380E3-265F-AEA6-8B5D-53EDEB46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8CEC6F-3315-6C10-72FF-9577D4596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B495DE8-9C9C-10FE-3DFE-F1BDCB921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B6E13A-D274-49D1-3CA2-55EA35284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B1AD13-5C21-A1D5-D55A-791EE9914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D8A131-0A85-B309-BD45-2125F4355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18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2FA7D-86E1-AD81-C439-1AA3824F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6A5934A-9F34-8ECF-494C-1EE84B850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E3B7DE-4493-A4E2-7AD3-4555919C0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1A5A05-3017-655E-7CBA-60BFEC983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BE3CE3-A3A9-EB0C-C735-397B52DE8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3011F6-EEC7-A678-56BE-061DE8C44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61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AD924A-59AD-F94F-B43A-7923A1EBD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1F5778-8118-01E2-0336-9DCD74B43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2F946B-1042-401A-18F0-8023D61510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EE97E-2394-4CBC-8D22-1477040740AE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0AEAEE-EF96-4EEF-BE08-6713347F7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CDC732-EF83-0076-0E0D-89562C140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E698D-84DA-479F-B185-7822ADCE1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63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svg"/><Relationship Id="rId21" Type="http://schemas.openxmlformats.org/officeDocument/2006/relationships/image" Target="../media/image19.svg"/><Relationship Id="rId34" Type="http://schemas.openxmlformats.org/officeDocument/2006/relationships/image" Target="../media/image32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6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sv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31" Type="http://schemas.openxmlformats.org/officeDocument/2006/relationships/image" Target="../media/image29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Relationship Id="rId8" Type="http://schemas.openxmlformats.org/officeDocument/2006/relationships/image" Target="../media/image6.png"/><Relationship Id="rId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275294"/>
          </a:xfrm>
          <a:prstGeom prst="rect">
            <a:avLst/>
          </a:prstGeom>
        </p:spPr>
      </p:pic>
      <p:grpSp>
        <p:nvGrpSpPr>
          <p:cNvPr id="39" name="Группа 38"/>
          <p:cNvGrpSpPr/>
          <p:nvPr/>
        </p:nvGrpSpPr>
        <p:grpSpPr>
          <a:xfrm>
            <a:off x="1093730" y="1131102"/>
            <a:ext cx="10004539" cy="4863136"/>
            <a:chOff x="2202561" y="724001"/>
            <a:chExt cx="8253971" cy="5559933"/>
          </a:xfrm>
        </p:grpSpPr>
        <p:pic>
          <p:nvPicPr>
            <p:cNvPr id="2" name="Image 0" descr="preencoded.png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2202561" y="724001"/>
              <a:ext cx="1538170" cy="402356"/>
            </a:xfrm>
            <a:prstGeom prst="rect">
              <a:avLst/>
            </a:prstGeom>
          </p:spPr>
        </p:pic>
        <p:pic>
          <p:nvPicPr>
            <p:cNvPr id="3" name="Image 1" descr="preencoded.png"/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3761241" y="724001"/>
              <a:ext cx="5411480" cy="402356"/>
            </a:xfrm>
            <a:prstGeom prst="rect">
              <a:avLst/>
            </a:prstGeom>
          </p:spPr>
        </p:pic>
        <p:pic>
          <p:nvPicPr>
            <p:cNvPr id="4" name="Image 2" descr="preencoded.png"/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9186800" y="724933"/>
              <a:ext cx="1255653" cy="402356"/>
            </a:xfrm>
            <a:prstGeom prst="rect">
              <a:avLst/>
            </a:prstGeom>
          </p:spPr>
        </p:pic>
        <p:pic>
          <p:nvPicPr>
            <p:cNvPr id="5" name="Image 3" descr="preencoded.png"/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>
            <a:xfrm>
              <a:off x="2202561" y="1140988"/>
              <a:ext cx="1538170" cy="775449"/>
            </a:xfrm>
            <a:prstGeom prst="rect">
              <a:avLst/>
            </a:prstGeom>
          </p:spPr>
        </p:pic>
        <p:pic>
          <p:nvPicPr>
            <p:cNvPr id="6" name="Image 4" descr="preencoded.png"/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/>
          </p:blipFill>
          <p:spPr>
            <a:xfrm>
              <a:off x="3761240" y="1140988"/>
              <a:ext cx="5471274" cy="775449"/>
            </a:xfrm>
            <a:prstGeom prst="rect">
              <a:avLst/>
            </a:prstGeom>
          </p:spPr>
        </p:pic>
        <p:pic>
          <p:nvPicPr>
            <p:cNvPr id="7" name="Image 5" descr="preencoded.png"/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/>
            <a:stretch/>
          </p:blipFill>
          <p:spPr>
            <a:xfrm>
              <a:off x="9186800" y="1159003"/>
              <a:ext cx="1255653" cy="775449"/>
            </a:xfrm>
            <a:prstGeom prst="rect">
              <a:avLst/>
            </a:prstGeom>
          </p:spPr>
        </p:pic>
        <p:pic>
          <p:nvPicPr>
            <p:cNvPr id="8" name="Image 6" descr="preencoded.png"/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rcRect/>
            <a:stretch/>
          </p:blipFill>
          <p:spPr>
            <a:xfrm>
              <a:off x="2202561" y="1931068"/>
              <a:ext cx="1538170" cy="1763110"/>
            </a:xfrm>
            <a:prstGeom prst="rect">
              <a:avLst/>
            </a:prstGeom>
          </p:spPr>
        </p:pic>
        <p:pic>
          <p:nvPicPr>
            <p:cNvPr id="9" name="Image 7" descr="preencoded.png"/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/>
            <a:stretch/>
          </p:blipFill>
          <p:spPr>
            <a:xfrm>
              <a:off x="3761241" y="1931067"/>
              <a:ext cx="5411480" cy="1763110"/>
            </a:xfrm>
            <a:prstGeom prst="rect">
              <a:avLst/>
            </a:prstGeom>
          </p:spPr>
        </p:pic>
        <p:pic>
          <p:nvPicPr>
            <p:cNvPr id="10" name="Image 8" descr="preencoded.png"/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rcRect/>
            <a:stretch/>
          </p:blipFill>
          <p:spPr>
            <a:xfrm>
              <a:off x="9186800" y="1931067"/>
              <a:ext cx="1255653" cy="1763110"/>
            </a:xfrm>
            <a:prstGeom prst="rect">
              <a:avLst/>
            </a:prstGeom>
          </p:spPr>
        </p:pic>
        <p:pic>
          <p:nvPicPr>
            <p:cNvPr id="11" name="Image 9" descr="preencoded.png"/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rcRect/>
            <a:stretch/>
          </p:blipFill>
          <p:spPr>
            <a:xfrm>
              <a:off x="2202561" y="3708806"/>
              <a:ext cx="1538170" cy="1455787"/>
            </a:xfrm>
            <a:prstGeom prst="rect">
              <a:avLst/>
            </a:prstGeom>
          </p:spPr>
        </p:pic>
        <p:pic>
          <p:nvPicPr>
            <p:cNvPr id="12" name="Image 10" descr="preencoded.png"/>
            <p:cNvPicPr>
              <a:picLocks noChangeAspect="1"/>
            </p:cNvPicPr>
            <p:nvPr/>
          </p:nvPicPr>
          <p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rcRect/>
            <a:stretch/>
          </p:blipFill>
          <p:spPr>
            <a:xfrm>
              <a:off x="3761241" y="3708808"/>
              <a:ext cx="5411480" cy="1346062"/>
            </a:xfrm>
            <a:prstGeom prst="rect">
              <a:avLst/>
            </a:prstGeom>
          </p:spPr>
        </p:pic>
        <p:pic>
          <p:nvPicPr>
            <p:cNvPr id="13" name="Image 11" descr="preencoded.png"/>
            <p:cNvPicPr>
              <a:picLocks noChangeAspect="1"/>
            </p:cNvPicPr>
            <p:nvPr/>
          </p:nvPicPr>
          <p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rcRect/>
            <a:stretch/>
          </p:blipFill>
          <p:spPr>
            <a:xfrm>
              <a:off x="9186800" y="3708808"/>
              <a:ext cx="1255653" cy="1346062"/>
            </a:xfrm>
            <a:prstGeom prst="rect">
              <a:avLst/>
            </a:prstGeom>
          </p:spPr>
        </p:pic>
        <p:pic>
          <p:nvPicPr>
            <p:cNvPr id="14" name="Image 12" descr="preencoded.png"/>
            <p:cNvPicPr>
              <a:picLocks noChangeAspect="1"/>
            </p:cNvPicPr>
            <p:nvPr/>
          </p:nvPicPr>
          <p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rcRect/>
            <a:stretch/>
          </p:blipFill>
          <p:spPr>
            <a:xfrm>
              <a:off x="2202561" y="5186601"/>
              <a:ext cx="1538170" cy="760818"/>
            </a:xfrm>
            <a:prstGeom prst="rect">
              <a:avLst/>
            </a:prstGeom>
          </p:spPr>
        </p:pic>
        <p:pic>
          <p:nvPicPr>
            <p:cNvPr id="15" name="Image 13" descr="preencoded.png"/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rcRect/>
            <a:stretch/>
          </p:blipFill>
          <p:spPr>
            <a:xfrm>
              <a:off x="3761241" y="5186601"/>
              <a:ext cx="5411480" cy="760818"/>
            </a:xfrm>
            <a:prstGeom prst="rect">
              <a:avLst/>
            </a:prstGeom>
          </p:spPr>
        </p:pic>
        <p:pic>
          <p:nvPicPr>
            <p:cNvPr id="16" name="Image 14" descr="preencoded.png"/>
            <p:cNvPicPr>
              <a:picLocks noChangeAspect="1"/>
            </p:cNvPicPr>
            <p:nvPr/>
          </p:nvPicPr>
          <p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rcRect/>
            <a:stretch/>
          </p:blipFill>
          <p:spPr>
            <a:xfrm>
              <a:off x="9186793" y="5186601"/>
              <a:ext cx="1255653" cy="760818"/>
            </a:xfrm>
            <a:prstGeom prst="rect">
              <a:avLst/>
            </a:prstGeom>
          </p:spPr>
        </p:pic>
        <p:pic>
          <p:nvPicPr>
            <p:cNvPr id="17" name="Image 15" descr="preencoded.png"/>
            <p:cNvPicPr>
              <a:picLocks noChangeAspect="1"/>
            </p:cNvPicPr>
            <p:nvPr/>
          </p:nvPicPr>
          <p:blipFill>
            <a:blip r:embed="rId34">
              <a:extLs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rcRect/>
            <a:stretch/>
          </p:blipFill>
          <p:spPr>
            <a:xfrm>
              <a:off x="2202561" y="5962050"/>
              <a:ext cx="1538170" cy="321884"/>
            </a:xfrm>
            <a:prstGeom prst="rect">
              <a:avLst/>
            </a:prstGeom>
          </p:spPr>
        </p:pic>
        <p:pic>
          <p:nvPicPr>
            <p:cNvPr id="18" name="Image 16" descr="preencoded.png"/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rcRect/>
            <a:stretch/>
          </p:blipFill>
          <p:spPr>
            <a:xfrm>
              <a:off x="3761241" y="5962050"/>
              <a:ext cx="5411480" cy="321884"/>
            </a:xfrm>
            <a:prstGeom prst="rect">
              <a:avLst/>
            </a:prstGeom>
          </p:spPr>
        </p:pic>
        <p:pic>
          <p:nvPicPr>
            <p:cNvPr id="19" name="Image 17" descr="preencoded.png"/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r:embed="rId39"/>
                </a:ext>
              </a:extLst>
            </a:blip>
            <a:srcRect/>
            <a:stretch/>
          </p:blipFill>
          <p:spPr>
            <a:xfrm>
              <a:off x="9186800" y="5962050"/>
              <a:ext cx="1255653" cy="321884"/>
            </a:xfrm>
            <a:prstGeom prst="rect">
              <a:avLst/>
            </a:prstGeom>
          </p:spPr>
        </p:pic>
        <p:sp>
          <p:nvSpPr>
            <p:cNvPr id="20" name="Text 0"/>
            <p:cNvSpPr/>
            <p:nvPr/>
          </p:nvSpPr>
          <p:spPr>
            <a:xfrm>
              <a:off x="2325615" y="824592"/>
              <a:ext cx="379415" cy="14631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Риск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21" name="Text 1"/>
            <p:cNvSpPr/>
            <p:nvPr/>
          </p:nvSpPr>
          <p:spPr>
            <a:xfrm>
              <a:off x="3884293" y="824592"/>
              <a:ext cx="1045955" cy="14631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Определение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22" name="Text 2"/>
            <p:cNvSpPr/>
            <p:nvPr/>
          </p:nvSpPr>
          <p:spPr>
            <a:xfrm>
              <a:off x="9309088" y="749335"/>
              <a:ext cx="1147444" cy="292622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/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Целевой уровень
ХС ЛПНП (ммоль/л)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23" name="Text 3"/>
            <p:cNvSpPr/>
            <p:nvPr/>
          </p:nvSpPr>
          <p:spPr>
            <a:xfrm>
              <a:off x="2325615" y="1228774"/>
              <a:ext cx="1322826" cy="14631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Экстремальный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24" name="Text 4"/>
            <p:cNvSpPr/>
            <p:nvPr/>
          </p:nvSpPr>
          <p:spPr>
            <a:xfrm>
              <a:off x="3884292" y="1228774"/>
              <a:ext cx="5288428" cy="73155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Сочетание АССЗ с СД 2 типа и/или СГХС или два сердечно-сосудистых осложнения в течение 2 лет у пациента с АССЗ, несмотря на оптимальную гиполипидемическую терапию и/или достигнутый уровень ХС-ЛПНП ≤ 1,4 ммоль/л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25" name="Text 5"/>
            <p:cNvSpPr/>
            <p:nvPr/>
          </p:nvSpPr>
          <p:spPr>
            <a:xfrm>
              <a:off x="9309087" y="1228774"/>
              <a:ext cx="1073569" cy="73155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&lt;1,4,</a:t>
              </a:r>
              <a:br>
                <a:rPr sz="1200">
                  <a:latin typeface="+mj-lt"/>
                </a:rPr>
              </a:b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оптимально &lt;1,0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26" name="Text 6"/>
            <p:cNvSpPr/>
            <p:nvPr/>
          </p:nvSpPr>
          <p:spPr>
            <a:xfrm>
              <a:off x="2325615" y="2018853"/>
              <a:ext cx="1322826" cy="14631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Очень высокий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27" name="Text 7"/>
            <p:cNvSpPr/>
            <p:nvPr/>
          </p:nvSpPr>
          <p:spPr>
            <a:xfrm>
              <a:off x="3884292" y="2018853"/>
              <a:ext cx="5288428" cy="1755733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Документированное ССЗ (клинически или по результатам обследования перенесенный ОКС, стабильная стенокардия, ЧКВ, КШ или другие операции на артериях, инсульт/ТИА, атеросклероз периферических артерий);
Значимая АСБ по данным КАГ/КТ (стеноз ≥ 50% в двух коронарных артериях) или дуплексное сканирование сонных артерий (стеноз(ы) &gt; 50%);
СД + поражение органов-мишеней + ≥ 3 ФР, а также раннее начало СД 1 типа с длительностью &gt; 20 лет
Выраженная ХБП с СКФ &lt; 30 мл/мин/1,73 м²;
Оценка риска по шкале SCORE ≥ 10%;
СГХС + ССЗ или ФР.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28" name="Text 8"/>
            <p:cNvSpPr/>
            <p:nvPr/>
          </p:nvSpPr>
          <p:spPr>
            <a:xfrm>
              <a:off x="9309087" y="2018853"/>
              <a:ext cx="1073569" cy="1755733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&lt;1,4 и снижение ≥50% от исходного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29" name="Text 9"/>
            <p:cNvSpPr/>
            <p:nvPr/>
          </p:nvSpPr>
          <p:spPr>
            <a:xfrm>
              <a:off x="2325615" y="3796594"/>
              <a:ext cx="1322826" cy="14631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Высокий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30" name="Text 10"/>
            <p:cNvSpPr/>
            <p:nvPr/>
          </p:nvSpPr>
          <p:spPr>
            <a:xfrm>
              <a:off x="3884292" y="3796594"/>
              <a:ext cx="5364998" cy="1170489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Значимо выраженный ФР – ХС &gt; 8 ммоль/л, и/или ХС-ЛПНП &gt; 4,9 ммоль/л, и/или АД ≥ 180/110 мм рт. ст;
СГХС без ФР;
СД без поражения органов-мишеней, СД ≥ 10 лет или с ФР;
Умеренная ХБП с СКФ 30–59 мл/мин/1,73 м²;
Оценка риска по шкале SCORE 5–10%;
Гемодинамически незначимый атеросклероз </a:t>
              </a:r>
              <a:r>
                <a:rPr lang="en-US" sz="1000" b="0" i="0" dirty="0" err="1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некоронарных</a:t>
              </a: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 </a:t>
              </a:r>
              <a:r>
                <a:rPr lang="en-US" sz="1000" b="0" i="0" dirty="0" err="1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артерий</a:t>
              </a:r>
              <a:br>
                <a:rPr lang="ru-RU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</a:b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(</a:t>
              </a:r>
              <a:r>
                <a:rPr lang="en-US" sz="1000" b="0" i="0" dirty="0" err="1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стеноз</a:t>
              </a: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(ы) 25–49%).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31" name="Text 11"/>
            <p:cNvSpPr/>
            <p:nvPr/>
          </p:nvSpPr>
          <p:spPr>
            <a:xfrm>
              <a:off x="9309087" y="3796594"/>
              <a:ext cx="1073569" cy="1170489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&lt;1,8 и снижение ≥50% от исходного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32" name="Text 12"/>
            <p:cNvSpPr/>
            <p:nvPr/>
          </p:nvSpPr>
          <p:spPr>
            <a:xfrm>
              <a:off x="2325615" y="5274387"/>
              <a:ext cx="1322826" cy="14631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Умеренный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33" name="Text 13"/>
            <p:cNvSpPr/>
            <p:nvPr/>
          </p:nvSpPr>
          <p:spPr>
            <a:xfrm>
              <a:off x="3884292" y="5274387"/>
              <a:ext cx="5288428" cy="58524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Молодые пациенты (СД 1 типа – моложе 35 лет, СД 2 типа – моложе 50 лет) с </a:t>
              </a:r>
              <a:r>
                <a:rPr lang="en-US" sz="1000" b="0" i="0" dirty="0" err="1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длительностью</a:t>
              </a: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 </a:t>
              </a:r>
              <a:r>
                <a:rPr lang="en-US" sz="1000" b="0" i="0" dirty="0" err="1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течения</a:t>
              </a:r>
              <a:b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</a:b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СД &lt; 10 лет без поражения органов-мишеней и ФР;
Оценка риска по шкале SCORE 1–5%.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34" name="Text 14"/>
            <p:cNvSpPr/>
            <p:nvPr/>
          </p:nvSpPr>
          <p:spPr>
            <a:xfrm>
              <a:off x="9309087" y="5274387"/>
              <a:ext cx="1073569" cy="58524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&lt;2,6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35" name="Text 15"/>
            <p:cNvSpPr/>
            <p:nvPr/>
          </p:nvSpPr>
          <p:spPr>
            <a:xfrm>
              <a:off x="2325615" y="6049836"/>
              <a:ext cx="1322826" cy="14631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Низкий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36" name="Text 16"/>
            <p:cNvSpPr/>
            <p:nvPr/>
          </p:nvSpPr>
          <p:spPr>
            <a:xfrm>
              <a:off x="3884292" y="6049835"/>
              <a:ext cx="5288428" cy="14631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Оценка риска по шкале SCORE &lt; 1%.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37" name="Text 17"/>
            <p:cNvSpPr/>
            <p:nvPr/>
          </p:nvSpPr>
          <p:spPr>
            <a:xfrm>
              <a:off x="9309087" y="6049835"/>
              <a:ext cx="1073569" cy="14631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500"/>
                </a:lnSpc>
              </a:pPr>
              <a:r>
                <a:rPr lang="en-US" sz="1000" b="0" i="0" dirty="0">
                  <a:solidFill>
                    <a:srgbClr val="212121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&lt;3,0</a:t>
              </a:r>
              <a:endParaRPr lang="en-US" sz="1000" dirty="0">
                <a:latin typeface="+mj-lt"/>
              </a:endParaRPr>
            </a:p>
          </p:txBody>
        </p:sp>
      </p:grpSp>
      <p:sp>
        <p:nvSpPr>
          <p:cNvPr id="40" name="Заголовок 52"/>
          <p:cNvSpPr txBox="1">
            <a:spLocks/>
          </p:cNvSpPr>
          <p:nvPr/>
        </p:nvSpPr>
        <p:spPr>
          <a:xfrm>
            <a:off x="312420" y="199294"/>
            <a:ext cx="11567160" cy="985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effectLst/>
              </a:rPr>
              <a:t>Категории сердечно-сосудистого риска и целевые уровни ХС-ЛНП: российские рекомендации НОА(2020 г.)</a:t>
            </a:r>
            <a:r>
              <a:rPr lang="ru-RU" sz="2400" b="1" baseline="30000" dirty="0">
                <a:effectLst/>
              </a:rPr>
              <a:t>1</a:t>
            </a:r>
            <a:endParaRPr lang="ru-RU" sz="2400" b="1" baseline="30000" dirty="0"/>
          </a:p>
        </p:txBody>
      </p:sp>
      <p:sp>
        <p:nvSpPr>
          <p:cNvPr id="41" name="TextBox 40"/>
          <p:cNvSpPr txBox="1"/>
          <p:nvPr/>
        </p:nvSpPr>
        <p:spPr>
          <a:xfrm>
            <a:off x="312420" y="6126213"/>
            <a:ext cx="115682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АД – артериальное давление;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АССЗ – атеросклеротическое сердечно-сосудистое заболевание;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СД – сахарный диабет;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СГХС – семейная </a:t>
            </a:r>
            <a:r>
              <a:rPr lang="ru-RU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гиперхолестеринемия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ХС-ЛНП – холестерин липопротеинов низкой плотности;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ФР – фактор риска;</a:t>
            </a:r>
            <a:b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</a:b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СКФ – скорость клубочковой фильтрации;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ХБП – хроническая болезнь почек;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ОКС – острый коронарный синдром;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ЧКВ – </a:t>
            </a:r>
            <a:r>
              <a:rPr lang="ru-RU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чрескожное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 коронарное вмешательство;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АСБ – атеросклеротическая бляшка;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КТ – компьютерная томография.</a:t>
            </a:r>
            <a:endParaRPr lang="ru-RU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2420" y="6475844"/>
            <a:ext cx="11568227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Диагностика и коррекция нарушений липидного обмена с целью профилактики и лечения атеросклероза. Российские рекомендации VII пересмотр, 2020. Атеросклероз и </a:t>
            </a:r>
            <a:r>
              <a:rPr lang="ru-RU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дислипидемии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 2020; №1:7-40.</a:t>
            </a:r>
            <a:endParaRPr lang="ru-RU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12421" y="-1"/>
            <a:ext cx="11567158" cy="120810"/>
          </a:xfrm>
          <a:prstGeom prst="rect">
            <a:avLst/>
          </a:prstGeom>
          <a:solidFill>
            <a:srgbClr val="015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4969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Evgeniya Vorobyova</dc:creator>
  <cp:lastModifiedBy>Evgeniya Vorobyova</cp:lastModifiedBy>
  <cp:revision>1</cp:revision>
  <dcterms:created xsi:type="dcterms:W3CDTF">2022-07-20T07:33:38Z</dcterms:created>
  <dcterms:modified xsi:type="dcterms:W3CDTF">2022-07-20T07:34:28Z</dcterms:modified>
</cp:coreProperties>
</file>